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69" r:id="rId2"/>
    <p:sldId id="258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C9726B-3078-48F4-B100-310E5282FE21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342342-B77F-4A68-A7D4-849CE46746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8894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2164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320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208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3697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14520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6741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60284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9578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413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1094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026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3175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636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89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1060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5556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1394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D1388D2-A975-4B44-AD04-346DC9B66FAE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38D8C2A-CAE8-4C81-91CD-F472E8BE64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5244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8A7F52-C608-6B37-6C0A-B7829AEEBC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03" y="594360"/>
            <a:ext cx="10189210" cy="381000"/>
          </a:xfrm>
          <a:prstGeom prst="rect">
            <a:avLst/>
          </a:prstGeom>
          <a:noFill/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9BECEFC1-2F91-FB9F-870A-75FB280F7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73" b="16073"/>
          <a:stretch/>
        </p:blipFill>
        <p:spPr bwMode="auto">
          <a:xfrm>
            <a:off x="6962241" y="1721966"/>
            <a:ext cx="4448281" cy="373461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50800" dist="38100" dir="8100000" sx="101000" sy="101000" algn="tr" rotWithShape="0">
              <a:prstClr val="black">
                <a:alpha val="6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58697135-8EB4-21F0-E8BB-4CB7603BA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55" b="8855"/>
          <a:stretch/>
        </p:blipFill>
        <p:spPr bwMode="auto">
          <a:xfrm>
            <a:off x="866318" y="1662611"/>
            <a:ext cx="3457827" cy="379396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50800" dist="38100" dir="8100000" sx="101000" sy="101000" algn="tr" rotWithShape="0">
              <a:prstClr val="black">
                <a:alpha val="6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E446C3-4549-0128-3A7E-435C5A35010D}"/>
              </a:ext>
            </a:extLst>
          </p:cNvPr>
          <p:cNvSpPr txBox="1"/>
          <p:nvPr/>
        </p:nvSpPr>
        <p:spPr>
          <a:xfrm>
            <a:off x="3243017" y="1014080"/>
            <a:ext cx="57059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dirty="0">
                <a:latin typeface="Algerian" panose="04020705040A02060702" pitchFamily="82" charset="0"/>
              </a:rPr>
              <a:t>THESPESIA POPULNEA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6B17C1-ACC1-D160-C9A1-B72699BE688B}"/>
              </a:ext>
            </a:extLst>
          </p:cNvPr>
          <p:cNvSpPr txBox="1"/>
          <p:nvPr/>
        </p:nvSpPr>
        <p:spPr>
          <a:xfrm>
            <a:off x="935870" y="5437023"/>
            <a:ext cx="103202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Near assembly point 3 to assembly point 2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upto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new bld. Construction</a:t>
            </a:r>
          </a:p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AIS Campus,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Wakad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5042E8-DC55-3D51-97DB-7257BD6885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24145" y="1721966"/>
            <a:ext cx="2800958" cy="373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82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895A9B9-68DC-528D-7FA7-CECD5CC911A3}"/>
              </a:ext>
            </a:extLst>
          </p:cNvPr>
          <p:cNvSpPr txBox="1"/>
          <p:nvPr/>
        </p:nvSpPr>
        <p:spPr>
          <a:xfrm>
            <a:off x="888521" y="1199072"/>
            <a:ext cx="10636370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0" i="0" dirty="0">
              <a:solidFill>
                <a:srgbClr val="474747"/>
              </a:solidFill>
              <a:effectLst/>
              <a:highlight>
                <a:srgbClr val="FFFFFF"/>
              </a:highlight>
              <a:latin typeface="Google Sans"/>
            </a:endParaRPr>
          </a:p>
          <a:p>
            <a:r>
              <a:rPr lang="en-US" sz="2400" dirty="0">
                <a:solidFill>
                  <a:srgbClr val="FF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Common Name      </a:t>
            </a:r>
            <a:r>
              <a:rPr lang="en-US" sz="2400" dirty="0">
                <a:solidFill>
                  <a:srgbClr val="474747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:  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Bhendi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Gajadanda</a:t>
            </a:r>
            <a:endParaRPr lang="en-US" sz="2000" dirty="0">
              <a:solidFill>
                <a:srgbClr val="474747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Scientific Name     </a:t>
            </a:r>
            <a:r>
              <a:rPr lang="en-US" sz="2400" dirty="0">
                <a:solidFill>
                  <a:srgbClr val="FF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474747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:   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Thespesia </a:t>
            </a:r>
            <a:r>
              <a:rPr lang="en-US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Populnea</a:t>
            </a:r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Family</a:t>
            </a:r>
            <a:r>
              <a:rPr lang="en-US" sz="2400" b="0" i="0" dirty="0">
                <a:solidFill>
                  <a:srgbClr val="474747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:  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Malvaceae</a:t>
            </a:r>
            <a:r>
              <a:rPr lang="en-US" sz="2000" b="0" i="0" dirty="0">
                <a:solidFill>
                  <a:srgbClr val="474747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>
              <a:solidFill>
                <a:srgbClr val="474747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FF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Habit  </a:t>
            </a:r>
            <a:r>
              <a:rPr lang="en-US" sz="2400" dirty="0">
                <a:solidFill>
                  <a:srgbClr val="474747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: 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tree is an Old World, tropical, coastal species and is often found near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mangroves. Its buoyant and hardy seed is adapted for oceanic dispersal.</a:t>
            </a:r>
            <a:endParaRPr lang="en-US" sz="2000" dirty="0">
              <a:solidFill>
                <a:srgbClr val="202122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rgbClr val="FF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Distribution</a:t>
            </a:r>
            <a:r>
              <a:rPr lang="en-US" sz="2800" dirty="0">
                <a:solidFill>
                  <a:srgbClr val="474747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    :  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found in costal regions of Africa, tropical Asia, northern Australia,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Pacific Islands, Hawaii, Mexico, Colombia, West Indies, Florida, USA.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05C1AC-A87D-2DAA-8189-65632B158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30" y="667829"/>
            <a:ext cx="10636370" cy="6088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36480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31BE03-8FFD-2F55-1D82-18F6AE7E02CC}"/>
              </a:ext>
            </a:extLst>
          </p:cNvPr>
          <p:cNvSpPr txBox="1"/>
          <p:nvPr/>
        </p:nvSpPr>
        <p:spPr>
          <a:xfrm>
            <a:off x="707366" y="923026"/>
            <a:ext cx="10843404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Description :</a:t>
            </a:r>
          </a:p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</a:p>
          <a:p>
            <a:r>
              <a:rPr lang="en-US" sz="2000" dirty="0">
                <a:solidFill>
                  <a:srgbClr val="FF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0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eight of  Tree 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small tree or shrub reaching a height of about 10 m and up to 60 cm in trunk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diameter upon maturity.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Leaves  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leaves are thin, bluish green, and broadly heart-shaped. </a:t>
            </a:r>
            <a:endParaRPr lang="en-US" sz="2000" dirty="0">
              <a:solidFill>
                <a:srgbClr val="FF0000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FF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Flower: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flowers are yellow, bell-shaped, and occur singly.</a:t>
            </a:r>
            <a:endParaRPr lang="en-US" sz="2000" dirty="0">
              <a:solidFill>
                <a:srgbClr val="FF0000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FF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0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ruits: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Fruits are rounded capsules.</a:t>
            </a:r>
            <a:r>
              <a:rPr lang="en-US" sz="2000" dirty="0">
                <a:solidFill>
                  <a:srgbClr val="202122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Almost throughout the year, particularly at the beginning of the cold</a:t>
            </a:r>
          </a:p>
          <a:p>
            <a:r>
              <a:rPr lang="en-US" sz="2000" dirty="0">
                <a:solidFill>
                  <a:srgbClr val="202122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season.</a:t>
            </a:r>
          </a:p>
          <a:p>
            <a:endParaRPr lang="en-US" sz="2000" dirty="0">
              <a:solidFill>
                <a:srgbClr val="202122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FF0000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20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ark of the tree </a:t>
            </a:r>
            <a:r>
              <a:rPr lang="en-US" sz="20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>
                <a:solidFill>
                  <a:srgbClr val="202122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 bark is brown in </a:t>
            </a:r>
            <a:r>
              <a:rPr lang="en-US" sz="2000" dirty="0" err="1">
                <a:solidFill>
                  <a:srgbClr val="202122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colour</a:t>
            </a:r>
            <a:endParaRPr lang="en-US" sz="2000" dirty="0">
              <a:solidFill>
                <a:srgbClr val="202122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202122"/>
              </a:solidFill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0" i="0" dirty="0">
                <a:solidFill>
                  <a:srgbClr val="FF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Seeds</a:t>
            </a:r>
            <a:r>
              <a:rPr lang="en-US" sz="20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: The leathery seed capsules of Thespesia </a:t>
            </a:r>
            <a:r>
              <a:rPr lang="en-US" sz="2000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populnea</a:t>
            </a:r>
            <a:r>
              <a:rPr lang="en-US" sz="20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are spherical and 1 to 2 inches in diameter. </a:t>
            </a:r>
          </a:p>
          <a:p>
            <a:r>
              <a:rPr lang="en-US" sz="2000" dirty="0">
                <a:solidFill>
                  <a:srgbClr val="202122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r>
              <a:rPr lang="en-US" sz="20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 grayish brown seeds are 1/4 to 1/2 inch long.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E5622F-A40F-403F-A53C-F14AC7B0E8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366" y="641949"/>
            <a:ext cx="10777268" cy="381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62731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CF7B30-1808-0111-10BE-68A42E6A979B}"/>
              </a:ext>
            </a:extLst>
          </p:cNvPr>
          <p:cNvSpPr txBox="1"/>
          <p:nvPr/>
        </p:nvSpPr>
        <p:spPr>
          <a:xfrm>
            <a:off x="805132" y="905773"/>
            <a:ext cx="10581736" cy="4985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0" i="0" dirty="0">
              <a:solidFill>
                <a:srgbClr val="202122"/>
              </a:solidFill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Rubik"/>
              </a:rPr>
              <a:t> </a:t>
            </a:r>
            <a:r>
              <a:rPr lang="en-US" sz="2400" b="1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Fruits:</a:t>
            </a:r>
            <a:r>
              <a:rPr lang="en-US" sz="2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 Yellow juice of the peduncles and fruits are useful in sprains, bruises and cutaneous diseases.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Flowers:</a:t>
            </a:r>
            <a:r>
              <a:rPr lang="en-US" sz="2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 The flower is medicinally used for the treatment of numerous diseases, including cutaneous infections, brain and liver disorders.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Bark:</a:t>
            </a:r>
            <a:r>
              <a:rPr lang="en-US" sz="2400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 Decoction of the bark is given internally in chronic dysentery. Oil prepared by boiling the ground bark in coconut oil is applied in psoriasis and scabies. A compound oil of the bark and capsule is beneficial in cases of urethritis and gonorrhea.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33333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Leaves: </a:t>
            </a:r>
            <a:r>
              <a:rPr lang="en-US" sz="2400" dirty="0">
                <a:solidFill>
                  <a:srgbClr val="333333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Ground leaves and contents of the capsule applied externally in eczema and ring worms.</a:t>
            </a:r>
            <a:endParaRPr lang="en-US" sz="2400" i="0" dirty="0">
              <a:solidFill>
                <a:srgbClr val="333333"/>
              </a:solidFill>
              <a:effectLst/>
              <a:highlight>
                <a:srgbClr val="FFFFFF"/>
              </a:highlight>
              <a:latin typeface="Rubik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Seeds: </a:t>
            </a:r>
            <a:r>
              <a:rPr lang="en-US" sz="240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Seeds possess purgative properties.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33333"/>
              </a:solidFill>
              <a:effectLst/>
              <a:highlight>
                <a:srgbClr val="FFFFFF"/>
              </a:highlight>
              <a:latin typeface="Rubik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1F2733-689E-90D7-2F43-08B1E6061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75" y="552091"/>
            <a:ext cx="10774393" cy="46582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295329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589</TotalTime>
  <Words>338</Words>
  <Application>Microsoft Office PowerPoint</Application>
  <PresentationFormat>Widescreen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Algerian</vt:lpstr>
      <vt:lpstr>Arial</vt:lpstr>
      <vt:lpstr>Calibri</vt:lpstr>
      <vt:lpstr>Garamond</vt:lpstr>
      <vt:lpstr>Google Sans</vt:lpstr>
      <vt:lpstr>Rubik</vt:lpstr>
      <vt:lpstr>Times New Roman</vt:lpstr>
      <vt:lpstr>Organic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>sunil kulkarni</dc:creator>
  <cp:lastModifiedBy>sharv pai</cp:lastModifiedBy>
  <cp:revision>16</cp:revision>
  <dcterms:created xsi:type="dcterms:W3CDTF">2024-08-05T14:50:48Z</dcterms:created>
  <dcterms:modified xsi:type="dcterms:W3CDTF">2024-08-19T17:28:46Z</dcterms:modified>
</cp:coreProperties>
</file>

<file path=docProps/thumbnail.jpeg>
</file>